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embeddedFontLst>
    <p:embeddedFont>
      <p:font typeface="Roboto Mono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RobotoMono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MonoLight-italic.fntdata"/><Relationship Id="rId50" Type="http://schemas.openxmlformats.org/officeDocument/2006/relationships/font" Target="fonts/RobotoMonoLight-bold.fntdata"/><Relationship Id="rId52" Type="http://schemas.openxmlformats.org/officeDocument/2006/relationships/font" Target="fonts/RobotoMonoLigh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9aaf16a9f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9aaf16a9f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9aaf16a9f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f9aaf16a9f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f9aaf16a9f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f9aaf16a9f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f9b1338df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f9b1338df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f9b1338df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f9b1338df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9b1338df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f9b1338df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9b1338df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f9b1338df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9b1338df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9b1338df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9b6e5fa4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f9b6e5fa4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9b6e5fa4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f9b6e5fa4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f9aaf16a9f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f9aaf16a9f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9b6e5fa4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f9b6e5fa4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9b6e5fa4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f9b6e5fa4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9b6e5fa4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f9b6e5fa4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f9b6e5fa4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f9b6e5fa4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9b9a5c2af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f9b9a5c2af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9b9a5c2af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f9b9a5c2af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9b9a5c2af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f9b9a5c2af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9b9a5c2af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f9b9a5c2af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f9b9a5c2af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f9b9a5c2af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f9b9a5c2af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f9b9a5c2af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9aaf16a9f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9aaf16a9f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9b9a5c2af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f9b9a5c2af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9b9a5c2af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f9b9a5c2af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f9b9a5c2af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f9b9a5c2af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9b9a5c2af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f9b9a5c2af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f9b9a5c2af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f9b9a5c2af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9b9a5c2af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f9b9a5c2af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9b9a5c2af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f9b9a5c2af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9b9a5c2af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f9b9a5c2af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9b9a5c2af_1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f9b9a5c2af_1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9b9a5c2af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f9b9a5c2af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9aaf16a9f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9aaf16a9f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f9b9a5c2af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f9b9a5c2af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0970ecee25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0970ecee25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f9b9a5c2af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f9b9a5c2af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f9b9a5c2af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f9b9a5c2af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f9aaf16a9f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f9aaf16a9f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f9aaf16a9f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f9aaf16a9f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9aaf16a9f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9aaf16a9f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9b1338df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f9b1338df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9aaf16a9f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9aaf16a9f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22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terencezl.github.io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png"/><Relationship Id="rId4" Type="http://schemas.openxmlformats.org/officeDocument/2006/relationships/hyperlink" Target="https://astral.sh/blog/uv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8UuW8o4bHbw" TargetMode="External"/><Relationship Id="rId4" Type="http://schemas.openxmlformats.org/officeDocument/2006/relationships/image" Target="../media/image2.jpg"/><Relationship Id="rId5" Type="http://schemas.openxmlformats.org/officeDocument/2006/relationships/hyperlink" Target="https://www.youtube.com/watch?v=8UuW8o4bHbw" TargetMode="External"/><Relationship Id="rId6" Type="http://schemas.openxmlformats.org/officeDocument/2006/relationships/hyperlink" Target="https://hynek.me/articles/docker-uv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blog.glyph.im/2023/08/get-your-mac-python-from-python-dot-org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hynek.me/articles/docker-uv/" TargetMode="External"/><Relationship Id="rId4" Type="http://schemas.openxmlformats.org/officeDocument/2006/relationships/hyperlink" Target="https://pythonspeed.com/docker/" TargetMode="External"/><Relationship Id="rId5" Type="http://schemas.openxmlformats.org/officeDocument/2006/relationships/hyperlink" Target="https://pythonspeed.com/products/docker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s://mamba.readthedocs.io/en/latest/installation/micromamba-installation.html" TargetMode="External"/><Relationship Id="rId6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hyperlink" Target="https://prefix.dev/" TargetMode="External"/><Relationship Id="rId5" Type="http://schemas.openxmlformats.org/officeDocument/2006/relationships/hyperlink" Target="https://prefix.dev/blog/pixi_a_fast_conda_alternative" TargetMode="External"/><Relationship Id="rId6" Type="http://schemas.openxmlformats.org/officeDocument/2006/relationships/hyperlink" Target="https://prefix.dev/blog/uv_in_pixi" TargetMode="External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hyperlink" Target="https://hynek.me/articles/docker-virtualenv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hyperlink" Target="https://www.reddit.com/r/rust/comments/sze8nn/pip_and_cargo_are_not_the_same/" TargetMode="External"/><Relationship Id="rId5" Type="http://schemas.openxmlformats.org/officeDocument/2006/relationships/hyperlink" Target="https://news.ycombinator.com/item?id=34527206" TargetMode="External"/><Relationship Id="rId6" Type="http://schemas.openxmlformats.org/officeDocument/2006/relationships/hyperlink" Target="https://lobste.rs/s/rllajn/why_i_moved_away_from_poetry_for_python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eps.python.org/pep-0703/" TargetMode="External"/><Relationship Id="rId4" Type="http://schemas.openxmlformats.org/officeDocument/2006/relationships/hyperlink" Target="https://pythonspeed.com/products/lowlevelcode/" TargetMode="External"/><Relationship Id="rId5" Type="http://schemas.openxmlformats.org/officeDocument/2006/relationships/hyperlink" Target="https://pythonspeed.com/datascience/" TargetMode="External"/><Relationship Id="rId6" Type="http://schemas.openxmlformats.org/officeDocument/2006/relationships/hyperlink" Target="https://pythonspeed.com/articles/python-gil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https://github.com/benfred/py-spy" TargetMode="External"/><Relationship Id="rId10" Type="http://schemas.openxmlformats.org/officeDocument/2006/relationships/hyperlink" Target="https://github.com/pydantic/pydantic-core" TargetMode="External"/><Relationship Id="rId13" Type="http://schemas.openxmlformats.org/officeDocument/2006/relationships/hyperlink" Target="https://github.com/apache/datafusion-python/" TargetMode="External"/><Relationship Id="rId12" Type="http://schemas.openxmlformats.org/officeDocument/2006/relationships/hyperlink" Target="https://github.com/benfred/py-spy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github.com/ijl/orjson" TargetMode="External"/><Relationship Id="rId4" Type="http://schemas.openxmlformats.org/officeDocument/2006/relationships/hyperlink" Target="https://github.com/ijl/orjson" TargetMode="External"/><Relationship Id="rId9" Type="http://schemas.openxmlformats.org/officeDocument/2006/relationships/hyperlink" Target="https://github.com/pydantic/pydantic-core" TargetMode="External"/><Relationship Id="rId14" Type="http://schemas.openxmlformats.org/officeDocument/2006/relationships/hyperlink" Target="https://github.com/delta-io/delta-rs" TargetMode="External"/><Relationship Id="rId5" Type="http://schemas.openxmlformats.org/officeDocument/2006/relationships/hyperlink" Target="https://github.com/aviramha/ormsgpack" TargetMode="External"/><Relationship Id="rId6" Type="http://schemas.openxmlformats.org/officeDocument/2006/relationships/hyperlink" Target="https://github.com/aviramha/ormsgpack" TargetMode="External"/><Relationship Id="rId7" Type="http://schemas.openxmlformats.org/officeDocument/2006/relationships/hyperlink" Target="https://github.com/pola-rs/polars" TargetMode="External"/><Relationship Id="rId8" Type="http://schemas.openxmlformats.org/officeDocument/2006/relationships/hyperlink" Target="https://github.com/huggingface/tokenizers" TargetMode="External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hyperlink" Target="https://alantrick.ca/writings/programming/python_to_rust" TargetMode="External"/><Relationship Id="rId10" Type="http://schemas.openxmlformats.org/officeDocument/2006/relationships/hyperlink" Target="https://www.youtube.com/watch?v=UmL_CA-v3O8" TargetMode="External"/><Relationship Id="rId13" Type="http://schemas.openxmlformats.org/officeDocument/2006/relationships/hyperlink" Target="https://www.datawill.io/posts/pandas-arrow-rust/" TargetMode="External"/><Relationship Id="rId12" Type="http://schemas.openxmlformats.org/officeDocument/2006/relationships/hyperlink" Target="https://cz.pycon.org/2017/speakers/detail/talk/30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pythonspeed.com/articles/numba-faster-python/" TargetMode="External"/><Relationship Id="rId4" Type="http://schemas.openxmlformats.org/officeDocument/2006/relationships/hyperlink" Target="https://pythonspeed.com/articles/rust-cython-python-extensions/" TargetMode="External"/><Relationship Id="rId9" Type="http://schemas.openxmlformats.org/officeDocument/2006/relationships/hyperlink" Target="https://pythonspeed.com/articles/easiest-rust-python/" TargetMode="External"/><Relationship Id="rId14" Type="http://schemas.openxmlformats.org/officeDocument/2006/relationships/hyperlink" Target="https://www.peterbaumgartner.com/blog/wrapping-a-rust-crate-in-a-python-package/" TargetMode="External"/><Relationship Id="rId5" Type="http://schemas.openxmlformats.org/officeDocument/2006/relationships/hyperlink" Target="https://pythonspeed.com/articles/cython-limitations/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37.png"/><Relationship Id="rId8" Type="http://schemas.openxmlformats.org/officeDocument/2006/relationships/hyperlink" Target="https://pythonspeed.com/articles/intro-rust-python-extensions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crates.io/crates/libc" TargetMode="External"/><Relationship Id="rId4" Type="http://schemas.openxmlformats.org/officeDocument/2006/relationships/hyperlink" Target="https://crates.io/crates/magic" TargetMode="External"/><Relationship Id="rId5" Type="http://schemas.openxmlformats.org/officeDocument/2006/relationships/hyperlink" Target="https://crates.io/crates/libsql" TargetMode="External"/><Relationship Id="rId6" Type="http://schemas.openxmlformats.org/officeDocument/2006/relationships/hyperlink" Target="https://crates.io/crates/rocksdb/" TargetMode="External"/><Relationship Id="rId7" Type="http://schemas.openxmlformats.org/officeDocument/2006/relationships/hyperlink" Target="https://crates.io/crates/tch" TargetMode="External"/><Relationship Id="rId8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terencezl.github.io/blog/2023/06/06/a-week-of-pyo3-rust-numpy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hyperlink" Target="https://www.reddit.com/r/rust/comments/lk5c7l/pythons_cryptography_packages_build_dependency_to/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24.png"/><Relationship Id="rId7" Type="http://schemas.openxmlformats.org/officeDocument/2006/relationships/hyperlink" Target="https://github.com/pyca/cryptography/issues/5771" TargetMode="External"/><Relationship Id="rId8" Type="http://schemas.openxmlformats.org/officeDocument/2006/relationships/hyperlink" Target="https://lobste.rs/s/f4chm2/dependency_on_rust_removes_support_for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terencezl.github.io/blog/2023/06/06/a-week-of-pyo3-rust-numpy/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hyperlink" Target="https://terencezl.github.io/blog/2023/06/06/a-week-of-pyo3-rust-numpy/" TargetMode="External"/><Relationship Id="rId6" Type="http://schemas.openxmlformats.org/officeDocument/2006/relationships/hyperlink" Target="https://github.com/clearviewai/msgpack-numpy-rs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github.com/rust-unofficial/awesome-rust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hub.com/GoogleContainerTools/distroless" TargetMode="External"/><Relationship Id="rId4" Type="http://schemas.openxmlformats.org/officeDocument/2006/relationships/hyperlink" Target="https://github.com/wolfi-dev/" TargetMode="External"/><Relationship Id="rId5" Type="http://schemas.openxmlformats.org/officeDocument/2006/relationships/hyperlink" Target="https://martinheinz.dev/blog/92" TargetMode="External"/><Relationship Id="rId6" Type="http://schemas.openxmlformats.org/officeDocument/2006/relationships/hyperlink" Target="https://pythonspeed.com/articles/alpine-docker-python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hyperlink" Target="https://notes.crmarsh.com/python-tooling-could-be-much-much-faster" TargetMode="External"/><Relationship Id="rId5" Type="http://schemas.openxmlformats.org/officeDocument/2006/relationships/hyperlink" Target="https://notes.crmarsh.com/ruff-the-first-200-release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stral.sh/blog/the-ruff-formatter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hyperlink" Target="https://astral.sh/blog/uv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3636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The Rust Invasion</a:t>
            </a:r>
            <a:endParaRPr sz="4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4531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New Possibilities in the Python Ecosystem</a:t>
            </a:r>
            <a:endParaRPr sz="2200"/>
          </a:p>
        </p:txBody>
      </p:sp>
      <p:sp>
        <p:nvSpPr>
          <p:cNvPr id="56" name="Google Shape;56;p13"/>
          <p:cNvSpPr txBox="1"/>
          <p:nvPr/>
        </p:nvSpPr>
        <p:spPr>
          <a:xfrm>
            <a:off x="3462000" y="3210725"/>
            <a:ext cx="22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Terence Liu</a:t>
            </a:r>
            <a:r>
              <a:rPr lang="en"/>
              <a:t> @terencezliu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r>
              <a:rPr lang="en"/>
              <a:t>v (2024)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0" l="0" r="0" t="47031"/>
          <a:stretch/>
        </p:blipFill>
        <p:spPr>
          <a:xfrm>
            <a:off x="1166325" y="835825"/>
            <a:ext cx="6811349" cy="3820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351050" y="4622150"/>
            <a:ext cx="1897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uv: Python packaging in Rust</a:t>
            </a:r>
            <a:endParaRPr sz="1000"/>
          </a:p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2100" y="538200"/>
            <a:ext cx="4659802" cy="429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/>
        </p:nvSpPr>
        <p:spPr>
          <a:xfrm>
            <a:off x="410350" y="4739175"/>
            <a:ext cx="400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https://x.com/gjbernat/status/1836843228030505053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Buzz</a:t>
            </a:r>
            <a:endParaRPr/>
          </a:p>
        </p:txBody>
      </p:sp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t's been six months since I asked whether #uv is the future of #Python packaging: https://youtu.be/_FdjW47Au30&#10;&#10;With uv 0.3.0, the answer is IN and I'll tell you WHY, and WHAT’s missing to be the PRESENT of Python packaging.&#10;&#10;🔗 Links&#10;&#10;► Astral’s 0.3.0 announcement: https://astral.sh/blog/uv-unified-python-packaging&#10;► Documentation for the new projects feature: https://docs.astral.sh/uv/concepts/projects/&#10;► Cross-Platform Lockfiles PEP that didn't get done in time: https://discuss.python.org/t/lock-files-again-but-this-time-w-sdists/46593&#10;► Production-ready Python Docker Containers with uv https://hynek.me/articles/docker-uv/&#10;► Faster Coverage with uv in GitHub Actions: https://hynek.me/articles/ditch-codecov-python/&#10;► Python standalone builds: https://github.com/indygreg/python-build-standalone&#10;► MOPUp – a Python updater: https://pypi.org/project/MOPUp/&#10;► deadsnakes: New and old Python versions for Ubuntu: https://launchpad.net/~deadsnakes/+archive/ubuntu/ppa&#10;► Pipx: https://pipx.pypa.io/&#10;► My favorite command runner Just: https://just.systems&#10;► My cool shell prompt is made with Starship that works with any shell: https://starship.rs&#10;► https://youtu.be/ImBvrDvK-1U&#10;&#10;&#10;🤓 ME ELSEWHERE&#10;&#10;🏡: https://hynek.me/&#10;🐘: https://mastodon.social/@hynek/&#10;🦋: https://bsky.app/profile/hynek.me&#10;🅇: https://twitter.com/hynek&#10;🧵: https://www.threads.net/@the_hynek&#10;✉️ Newsletter: https://buttondown.email/hynek&#10;❤️ Support my work: https://hynek.me/say-thanks/&#10;&#10;🙏 CREDITS&#10;&#10;Music:  @RPLKTR   / https://rplktr.com/&#10;&#10;📖 Chapters&#10;&#10;00:00 Intro&#10;01:24 Quick rehash: What's uv?&#10;02:46 The big 0.3.0 seismic shift&#10;03:32 uv python: automatic Python installation&#10;05:51 A hidden gem: uv python list&#10;06:21 Projects &amp; uv.lock&#10;07:33 Pop quiz: `uv sync` in fresh checkout&#10;08:37 Different types of &quot;faster&quot;&#10;09:21 (Not) activating virtualenvs &amp; uv run&#10;10:25 🥲&#10;10:38 uv &amp; production deployments&#10;11:38 Miscellaneous stuff omitted&#10;12:25 What's missing?&#10;13:12 Missing: command runners&#10;14:32 Missing: more than 1 dev dependency group&#10;16:01 Missing: uv tool / uvx: no way to install deps's executables&#10;16:41 Where does this all leave us THIS time?&#10;17:09 Missing: FOSS package support&#10;17:42 Accelerating CI pipelines&#10;18:11 Criticism ⛈️&#10;20:43 So IS it, like, the future?&#10;23:05 ❤️❤️❤️&#10;&#10;#python #uv #astral #packaging #devops" id="143" name="Google Shape;143;p24" title="uv IS the Future of Python Packaging 🐍📦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450" y="745875"/>
            <a:ext cx="6163100" cy="34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454050" y="4496700"/>
            <a:ext cx="339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- 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from Hynek Schlawack</a:t>
            </a:r>
            <a:r>
              <a:rPr lang="en" sz="1000">
                <a:solidFill>
                  <a:schemeClr val="dk2"/>
                </a:solidFill>
              </a:rPr>
              <a:t> (Sep 30, 2024), also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Production-ready Python Docker Containers with uv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5" name="Google Shape;14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</a:t>
            </a:r>
            <a:r>
              <a:rPr lang="en"/>
              <a:t>Develop With Python?</a:t>
            </a:r>
            <a:endParaRPr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 Mac: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System Python - might be too old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Homebrew Python - rugpulls too often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 Linux: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Package manager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 Windows: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Microsoft Store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general: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python.org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conda / mamba / micromamba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Run in Docker / Docker Compose and mirror outside for editor integration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5"/>
          <p:cNvSpPr txBox="1"/>
          <p:nvPr/>
        </p:nvSpPr>
        <p:spPr>
          <a:xfrm>
            <a:off x="551650" y="4346325"/>
            <a:ext cx="481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Get Your Mac Python From Python.org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53" name="Google Shape;15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 Python Apps to the Cloud</a:t>
            </a:r>
            <a:endParaRPr/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1152475"/>
            <a:ext cx="8520600" cy="27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Dockerfiles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Multi-stage builds</a:t>
            </a:r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536275" y="4176725"/>
            <a:ext cx="435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Production-ready Python Docker Containers with uv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Articles: Production-ready Docker packaging for Python developers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Docker packaging products for Python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1" name="Google Shape;16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r>
              <a:rPr lang="en"/>
              <a:t>v Showcase (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venv</a:t>
            </a:r>
            <a:r>
              <a:rPr lang="en"/>
              <a:t> &amp;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pip install</a:t>
            </a:r>
            <a:r>
              <a:rPr lang="en"/>
              <a:t>)</a:t>
            </a: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65086" l="0" r="0" t="0"/>
          <a:stretch/>
        </p:blipFill>
        <p:spPr>
          <a:xfrm>
            <a:off x="1399425" y="1163087"/>
            <a:ext cx="6345150" cy="168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b="76855" l="0" r="0" t="0"/>
          <a:stretch/>
        </p:blipFill>
        <p:spPr>
          <a:xfrm>
            <a:off x="1399425" y="3088904"/>
            <a:ext cx="6345150" cy="129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311700" y="4530200"/>
            <a:ext cx="48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Big project - 250s -&gt; 30s (no cache)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0" name="Google Shape;17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 Showcase (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pip list</a:t>
            </a:r>
            <a:r>
              <a:rPr lang="en"/>
              <a:t> &amp;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pip tree</a:t>
            </a:r>
            <a:r>
              <a:rPr lang="en"/>
              <a:t>)</a:t>
            </a:r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3750" y="1017725"/>
            <a:ext cx="297691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625" y="1017725"/>
            <a:ext cx="2805491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 Showcase (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python</a:t>
            </a:r>
            <a:r>
              <a:rPr lang="en"/>
              <a:t>)</a:t>
            </a:r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b="0" l="0" r="38099" t="0"/>
          <a:stretch/>
        </p:blipFill>
        <p:spPr>
          <a:xfrm>
            <a:off x="170138" y="1638200"/>
            <a:ext cx="8803727" cy="234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 Showcase (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init </a:t>
            </a:r>
            <a:r>
              <a:rPr lang="en"/>
              <a:t>&amp;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uv add </a:t>
            </a:r>
            <a:r>
              <a:rPr lang="en"/>
              <a:t>&amp;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uv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sync</a:t>
            </a:r>
            <a:r>
              <a:rPr lang="en"/>
              <a:t>)</a:t>
            </a:r>
            <a:endParaRPr/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875" y="1600675"/>
            <a:ext cx="7062249" cy="134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0888" y="3171622"/>
            <a:ext cx="7062225" cy="1141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788" y="123700"/>
            <a:ext cx="6206423" cy="489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648" y="949525"/>
            <a:ext cx="4866700" cy="32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30475" y="4638750"/>
            <a:ext cx="674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https://fineartamerica.com/featured/british-invasion-encore-ron-magnes.html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 Showcase (</a:t>
            </a:r>
            <a:r>
              <a:rPr lang="en"/>
              <a:t>Installation and Upgrades)</a:t>
            </a:r>
            <a:endParaRPr/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00" y="3367117"/>
            <a:ext cx="8235999" cy="58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4">
            <a:alphaModFix/>
          </a:blip>
          <a:srcRect b="1636" l="0" r="0" t="2660"/>
          <a:stretch/>
        </p:blipFill>
        <p:spPr>
          <a:xfrm>
            <a:off x="454000" y="1774925"/>
            <a:ext cx="6775798" cy="12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>
            <p:ph idx="1" type="body"/>
          </p:nvPr>
        </p:nvSpPr>
        <p:spPr>
          <a:xfrm>
            <a:off x="311700" y="1152475"/>
            <a:ext cx="8520600" cy="4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Static binaries for fun and profit</a:t>
            </a:r>
            <a:endParaRPr/>
          </a:p>
        </p:txBody>
      </p:sp>
      <p:sp>
        <p:nvSpPr>
          <p:cNvPr id="208" name="Google Shape;20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Static Binary Package Managers</a:t>
            </a:r>
            <a:endParaRPr/>
          </a:p>
        </p:txBody>
      </p:sp>
      <p:sp>
        <p:nvSpPr>
          <p:cNvPr id="214" name="Google Shape;21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Micromamba (C++) - based on conda-forge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Like conda / mamba, but without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base</a:t>
            </a:r>
            <a:r>
              <a:rPr lang="en"/>
              <a:t> environment</a:t>
            </a:r>
            <a:endParaRPr/>
          </a:p>
        </p:txBody>
      </p:sp>
      <p:pic>
        <p:nvPicPr>
          <p:cNvPr id="215" name="Google Shape;215;p33"/>
          <p:cNvPicPr preferRelativeResize="0"/>
          <p:nvPr/>
        </p:nvPicPr>
        <p:blipFill rotWithShape="1">
          <a:blip r:embed="rId3">
            <a:alphaModFix/>
          </a:blip>
          <a:srcRect b="54410" l="0" r="0" t="0"/>
          <a:stretch/>
        </p:blipFill>
        <p:spPr>
          <a:xfrm>
            <a:off x="817950" y="1825300"/>
            <a:ext cx="7508101" cy="23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50" y="4241325"/>
            <a:ext cx="5129174" cy="5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749975" y="4775200"/>
            <a:ext cx="435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a pure C++-based CLI, self-contained in a single-file executable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6199" y="367299"/>
            <a:ext cx="1699850" cy="10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Static Binary Package Managers</a:t>
            </a:r>
            <a:endParaRPr/>
          </a:p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Pixi (Rust) - </a:t>
            </a:r>
            <a:r>
              <a:rPr lang="en"/>
              <a:t>based on conda-forge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Env per project, instead of globally located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Up to 4x faster than micromamba</a:t>
            </a:r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 rotWithShape="1">
          <a:blip r:embed="rId3">
            <a:alphaModFix/>
          </a:blip>
          <a:srcRect b="0" l="0" r="0" t="9008"/>
          <a:stretch/>
        </p:blipFill>
        <p:spPr>
          <a:xfrm>
            <a:off x="342175" y="2122350"/>
            <a:ext cx="8459648" cy="16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311700" y="4362300"/>
            <a:ext cx="435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pixi - powerful development environments on Windows, macOS and Linux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7 Reasons to Switch from Conda to Pixi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Adopting uv in pixi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9651" y="304575"/>
            <a:ext cx="1429776" cy="157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2550" y="3404575"/>
            <a:ext cx="4165374" cy="1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Pattern Spotted!</a:t>
            </a: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450" y="1433700"/>
            <a:ext cx="3405000" cy="34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625" y="1433700"/>
            <a:ext cx="3405000" cy="34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Per-project envs are good!</a:t>
            </a:r>
            <a:endParaRPr/>
          </a:p>
        </p:txBody>
      </p:sp>
      <p:sp>
        <p:nvSpPr>
          <p:cNvPr id="239" name="Google Shape;239;p35"/>
          <p:cNvSpPr txBox="1"/>
          <p:nvPr/>
        </p:nvSpPr>
        <p:spPr>
          <a:xfrm>
            <a:off x="726425" y="4838700"/>
            <a:ext cx="370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Why I Still Use Python Virtual Environments in Docker</a:t>
            </a:r>
            <a:endParaRPr sz="1000"/>
          </a:p>
        </p:txBody>
      </p:sp>
      <p:sp>
        <p:nvSpPr>
          <p:cNvPr id="240" name="Google Shape;24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Influence: Cargo - the Rust Package Manager</a:t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152475"/>
            <a:ext cx="8520600" cy="10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Poetry, uv, and Pixi all took inspiration from Cargo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have taken inspiration from package managers in the past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Package managers </a:t>
            </a:r>
            <a:r>
              <a:rPr lang="en"/>
              <a:t>themselves </a:t>
            </a:r>
            <a:r>
              <a:rPr lang="en"/>
              <a:t>are getting “oxidized”.</a:t>
            </a: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25" y="2251600"/>
            <a:ext cx="8320748" cy="17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/>
          <p:nvPr/>
        </p:nvSpPr>
        <p:spPr>
          <a:xfrm>
            <a:off x="411625" y="42749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Reddit: pip and cargo are not the same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HN: Pip and cargo are not the same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Why I moved away from Poetry for Python</a:t>
            </a:r>
            <a:endParaRPr sz="1000"/>
          </a:p>
        </p:txBody>
      </p:sp>
      <p:sp>
        <p:nvSpPr>
          <p:cNvPr id="249" name="Google Shape;24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813" l="0" r="0" t="0"/>
          <a:stretch/>
        </p:blipFill>
        <p:spPr>
          <a:xfrm>
            <a:off x="1291950" y="249275"/>
            <a:ext cx="6560076" cy="46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Welcome. Fellow R</a:t>
            </a:r>
            <a:r>
              <a:rPr lang="en"/>
              <a:t>ustaceans…</a:t>
            </a:r>
            <a:endParaRPr/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 b="39019" l="0" r="0" t="2181"/>
          <a:stretch/>
        </p:blipFill>
        <p:spPr>
          <a:xfrm>
            <a:off x="721300" y="2571750"/>
            <a:ext cx="7701399" cy="12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4">
            <a:alphaModFix/>
          </a:blip>
          <a:srcRect b="3016" l="0" r="0" t="0"/>
          <a:stretch/>
        </p:blipFill>
        <p:spPr>
          <a:xfrm>
            <a:off x="721300" y="1187538"/>
            <a:ext cx="4176850" cy="12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11417">
            <a:off x="6706950" y="188517"/>
            <a:ext cx="1626801" cy="10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 rotWithShape="1">
          <a:blip r:embed="rId3">
            <a:alphaModFix/>
          </a:blip>
          <a:srcRect b="0" l="0" r="0" t="60100"/>
          <a:stretch/>
        </p:blipFill>
        <p:spPr>
          <a:xfrm>
            <a:off x="721300" y="3968013"/>
            <a:ext cx="7701399" cy="8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Talk about Python…</a:t>
            </a:r>
            <a:endParaRPr/>
          </a:p>
        </p:txBody>
      </p:sp>
      <p:sp>
        <p:nvSpPr>
          <p:cNvPr id="271" name="Google Shape;27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Interpreted, rather than machine code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 typing: runtime checking overhead, hard to optimize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objects are heap-allocated (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PyObject</a:t>
            </a:r>
            <a:r>
              <a:rPr lang="en"/>
              <a:t>) with structure even for simple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Garbage collection: extra work tracking objects, memory fragmentation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Global Interpreter Lock (GIL): in CPython, the GIL limits parallelism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Python Slow?</a:t>
            </a:r>
            <a:endParaRPr/>
          </a:p>
        </p:txBody>
      </p:sp>
      <p:sp>
        <p:nvSpPr>
          <p:cNvPr id="278" name="Google Shape;278;p40"/>
          <p:cNvSpPr txBox="1"/>
          <p:nvPr/>
        </p:nvSpPr>
        <p:spPr>
          <a:xfrm>
            <a:off x="5683650" y="3050800"/>
            <a:ext cx="279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This might change! #</a:t>
            </a:r>
            <a:r>
              <a:rPr lang="en" sz="16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nogil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279" name="Google Shape;279;p40"/>
          <p:cNvCxnSpPr>
            <a:stCxn id="278" idx="1"/>
          </p:cNvCxnSpPr>
          <p:nvPr/>
        </p:nvCxnSpPr>
        <p:spPr>
          <a:xfrm rot="10800000">
            <a:off x="5399550" y="2818150"/>
            <a:ext cx="284100" cy="448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80" name="Google Shape;280;p40"/>
          <p:cNvSpPr txBox="1"/>
          <p:nvPr/>
        </p:nvSpPr>
        <p:spPr>
          <a:xfrm>
            <a:off x="311700" y="4254375"/>
            <a:ext cx="469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Speed up your data science and scientific computing code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Articles: Speed up your data science and scientific computing code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When Python can’t thread: a deep-dive into the GIL’s impact</a:t>
            </a:r>
            <a:endParaRPr sz="1000"/>
          </a:p>
        </p:txBody>
      </p:sp>
      <p:sp>
        <p:nvSpPr>
          <p:cNvPr id="281" name="Google Shape;28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Python is the language for Scientific Computing, Data, and AI</a:t>
            </a:r>
            <a:endParaRPr/>
          </a:p>
        </p:txBody>
      </p:sp>
      <p:sp>
        <p:nvSpPr>
          <p:cNvPr id="287" name="Google Shape;287;p41"/>
          <p:cNvSpPr txBox="1"/>
          <p:nvPr>
            <p:ph idx="1" type="body"/>
          </p:nvPr>
        </p:nvSpPr>
        <p:spPr>
          <a:xfrm>
            <a:off x="311700" y="1152475"/>
            <a:ext cx="8520600" cy="3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lang="en" sz="1765"/>
              <a:t>Python is the “glue” layer for compiled (</a:t>
            </a:r>
            <a:r>
              <a:rPr lang="en" sz="1765"/>
              <a:t>“</a:t>
            </a:r>
            <a:r>
              <a:rPr lang="en" sz="1765"/>
              <a:t>native</a:t>
            </a:r>
            <a:r>
              <a:rPr lang="en" sz="1765"/>
              <a:t>”) libraries. Other than Python:</a:t>
            </a:r>
            <a:endParaRPr sz="176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NumPy - C &amp; Cython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SciPy - C, C++, Fortran, Cython &amp; Pythran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Scikit-learn: C++ &amp; Cython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Pandas - C &amp; Cython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lxml - Cython, with </a:t>
            </a:r>
            <a:r>
              <a:rPr lang="en" sz="1495">
                <a:latin typeface="Roboto Mono Light"/>
                <a:ea typeface="Roboto Mono Light"/>
                <a:cs typeface="Roboto Mono Light"/>
                <a:sym typeface="Roboto Mono Light"/>
              </a:rPr>
              <a:t>libxml2</a:t>
            </a:r>
            <a:r>
              <a:rPr lang="en" sz="1495"/>
              <a:t> &amp; </a:t>
            </a:r>
            <a:r>
              <a:rPr lang="en" sz="1495">
                <a:latin typeface="Roboto Mono Light"/>
                <a:ea typeface="Roboto Mono Light"/>
                <a:cs typeface="Roboto Mono Light"/>
                <a:sym typeface="Roboto Mono Light"/>
              </a:rPr>
              <a:t>libxslt</a:t>
            </a:r>
            <a:r>
              <a:rPr lang="en" sz="1495"/>
              <a:t> in C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Msgpack-Python - C &amp; Cython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Psycopg2 - C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Cryptography - Previously C / now Rust (PyO3 binding)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SpaCy - Cython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Pillow - C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OpenCV-Python - C++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PyTorch - C++ &amp; CUDA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Dlib - C++ (pybind11 binding)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Faiss - C++ &amp; CUDA (SWIG binding)</a:t>
            </a:r>
            <a:endParaRPr sz="1495"/>
          </a:p>
          <a:p>
            <a:pPr indent="-3235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○"/>
            </a:pPr>
            <a:r>
              <a:rPr lang="en" sz="1495"/>
              <a:t>Hnswlib - C++ (pybind11 binding)</a:t>
            </a:r>
            <a:endParaRPr sz="1495"/>
          </a:p>
        </p:txBody>
      </p:sp>
      <p:sp>
        <p:nvSpPr>
          <p:cNvPr id="288" name="Google Shape;28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53825" t="0"/>
          <a:stretch/>
        </p:blipFill>
        <p:spPr>
          <a:xfrm>
            <a:off x="575199" y="3978775"/>
            <a:ext cx="2096794" cy="25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0" l="0" r="45954" t="0"/>
          <a:stretch/>
        </p:blipFill>
        <p:spPr>
          <a:xfrm>
            <a:off x="575200" y="4231549"/>
            <a:ext cx="2454339" cy="2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Rust Projects with Python Bindings</a:t>
            </a:r>
            <a:endParaRPr/>
          </a:p>
        </p:txBody>
      </p:sp>
      <p:sp>
        <p:nvSpPr>
          <p:cNvPr id="294" name="Google Shape;29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o</a:t>
            </a:r>
            <a:r>
              <a:rPr lang="en" u="sng">
                <a:solidFill>
                  <a:schemeClr val="hlink"/>
                </a:solidFill>
                <a:hlinkClick r:id="rId4"/>
              </a:rPr>
              <a:t>rjson</a:t>
            </a:r>
            <a:r>
              <a:rPr lang="en"/>
              <a:t> - Fast, correct Python JSON library supporting dataclasses, datetimes, and numpy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o</a:t>
            </a:r>
            <a:r>
              <a:rPr lang="en" u="sng">
                <a:solidFill>
                  <a:schemeClr val="hlink"/>
                </a:solidFill>
                <a:hlinkClick r:id="rId6"/>
              </a:rPr>
              <a:t>rmsgpack</a:t>
            </a:r>
            <a:r>
              <a:rPr lang="en"/>
              <a:t> - About Msgpack serialization/deserialization library for Python, written in Rust using PyO3 and rust-msgpack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Polars</a:t>
            </a:r>
            <a:r>
              <a:rPr lang="en"/>
              <a:t> - Dataframes powered by a multithreaded, vectorized query engine, written in Rust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Tokenizers</a:t>
            </a:r>
            <a:r>
              <a:rPr lang="en"/>
              <a:t> - Fast State-of-the-Art Tokenizers optimized for Research and Production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p</a:t>
            </a:r>
            <a:r>
              <a:rPr lang="en" u="sng">
                <a:solidFill>
                  <a:schemeClr val="hlink"/>
                </a:solidFill>
                <a:hlinkClick r:id="rId10"/>
              </a:rPr>
              <a:t>ydantic-core</a:t>
            </a:r>
            <a:r>
              <a:rPr lang="en"/>
              <a:t> - Core validation logic for pydantic written in rust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11"/>
              </a:rPr>
              <a:t>p</a:t>
            </a:r>
            <a:r>
              <a:rPr lang="en" u="sng">
                <a:solidFill>
                  <a:schemeClr val="hlink"/>
                </a:solidFill>
                <a:hlinkClick r:id="rId12"/>
              </a:rPr>
              <a:t>y-spy</a:t>
            </a:r>
            <a:r>
              <a:rPr lang="en"/>
              <a:t> - Sampling profiler for Python programs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13"/>
              </a:rPr>
              <a:t>DataFusion</a:t>
            </a:r>
            <a:r>
              <a:rPr lang="en"/>
              <a:t> - Apache DataFusion Apache DataFusion SQL Query Engine With Python Bindings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14"/>
              </a:rPr>
              <a:t>Delta Lake</a:t>
            </a:r>
            <a:r>
              <a:rPr lang="en"/>
              <a:t> - A native Rust library for Delta Lake, with bindings into Python</a:t>
            </a:r>
            <a:endParaRPr/>
          </a:p>
        </p:txBody>
      </p:sp>
      <p:sp>
        <p:nvSpPr>
          <p:cNvPr id="295" name="Google Shape;29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Use for Faster Code?</a:t>
            </a:r>
            <a:endParaRPr/>
          </a:p>
        </p:txBody>
      </p:sp>
      <p:sp>
        <p:nvSpPr>
          <p:cNvPr id="301" name="Google Shape;301;p43"/>
          <p:cNvSpPr txBox="1"/>
          <p:nvPr>
            <p:ph idx="1" type="body"/>
          </p:nvPr>
        </p:nvSpPr>
        <p:spPr>
          <a:xfrm>
            <a:off x="311700" y="1152475"/>
            <a:ext cx="8520600" cy="24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few sane choices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Numba - Just-in-Time (JIT) compilation for simple / numerical routines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Cython for C </a:t>
            </a:r>
            <a:r>
              <a:rPr lang="en"/>
              <a:t>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</a:t>
            </a:r>
            <a:r>
              <a:rPr lang="en"/>
              <a:t>ybind11 for C++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b="1" lang="en">
                <a:solidFill>
                  <a:schemeClr val="accent1"/>
                </a:solidFill>
              </a:rPr>
              <a:t>PyO3 for Rust code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483175" y="4001675"/>
            <a:ext cx="4354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Faster Python calculations with Numba: 2 lines of code, 13× speed-up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Cython, Rust, and more: choosing a language for Python extensions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Some reasons to avoid Cython</a:t>
            </a:r>
            <a:endParaRPr sz="1000"/>
          </a:p>
        </p:txBody>
      </p:sp>
      <p:grpSp>
        <p:nvGrpSpPr>
          <p:cNvPr id="303" name="Google Shape;303;p43"/>
          <p:cNvGrpSpPr/>
          <p:nvPr/>
        </p:nvGrpSpPr>
        <p:grpSpPr>
          <a:xfrm>
            <a:off x="3082700" y="2479875"/>
            <a:ext cx="1376450" cy="700675"/>
            <a:chOff x="3623600" y="2566650"/>
            <a:chExt cx="1376450" cy="700675"/>
          </a:xfrm>
        </p:grpSpPr>
        <p:pic>
          <p:nvPicPr>
            <p:cNvPr id="304" name="Google Shape;304;p4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311825" y="2566650"/>
              <a:ext cx="688225" cy="70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23600" y="2566650"/>
              <a:ext cx="688225" cy="700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43"/>
          <p:cNvSpPr txBox="1"/>
          <p:nvPr/>
        </p:nvSpPr>
        <p:spPr>
          <a:xfrm>
            <a:off x="4837975" y="3519625"/>
            <a:ext cx="4010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Let’s build and optimize a Rust extension for Python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easiest way to speed up Python with Rust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PyO3: From Python to Rust and Back Again (with David Hewitt)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Converting a Python library to Rust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 Python and Rust love story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Let’s have more Rust in Python’s Arrow revolution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Wrapping a Rust Crate in a Python Package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7" name="Google Shape;30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Rust as the “Glue” for C/C++</a:t>
            </a:r>
            <a:endParaRPr/>
          </a:p>
        </p:txBody>
      </p:sp>
      <p:sp>
        <p:nvSpPr>
          <p:cNvPr id="313" name="Google Shape;313;p44"/>
          <p:cNvSpPr txBox="1"/>
          <p:nvPr>
            <p:ph idx="1" type="body"/>
          </p:nvPr>
        </p:nvSpPr>
        <p:spPr>
          <a:xfrm>
            <a:off x="311700" y="1203600"/>
            <a:ext cx="8520600" cy="37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 like Python is the “glue” for compiled libraries, Rust can be the “glue” for C/C++ libraries.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all can speak the C Foreign Language Interface (CFFI)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Drastically broadens the world of software options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Encourages memory safety of C/C++ projects through osmosis at interface level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libc</a:t>
            </a:r>
            <a:r>
              <a:rPr lang="en"/>
              <a:t> - Raw FFI bindings to platforms' system libraries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magic</a:t>
            </a:r>
            <a:r>
              <a:rPr lang="en"/>
              <a:t> - High level bindings for the `libmagic` C library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libsql</a:t>
            </a:r>
            <a:r>
              <a:rPr lang="en"/>
              <a:t> - libSQL library: the main gateway for interacting with the database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rocksdb</a:t>
            </a:r>
            <a:r>
              <a:rPr lang="en"/>
              <a:t> - Rust wrapper for Facebook's RocksDB embeddable database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tch-rs</a:t>
            </a:r>
            <a:r>
              <a:rPr lang="en"/>
              <a:t> - Rust wrappers for the PyTorch C++ api (libtorch).</a:t>
            </a:r>
            <a:endParaRPr/>
          </a:p>
        </p:txBody>
      </p:sp>
      <p:pic>
        <p:nvPicPr>
          <p:cNvPr id="314" name="Google Shape;314;p44"/>
          <p:cNvPicPr preferRelativeResize="0"/>
          <p:nvPr/>
        </p:nvPicPr>
        <p:blipFill rotWithShape="1">
          <a:blip r:embed="rId8">
            <a:alphaModFix/>
          </a:blip>
          <a:srcRect b="20672" l="6871" r="48737" t="0"/>
          <a:stretch/>
        </p:blipFill>
        <p:spPr>
          <a:xfrm>
            <a:off x="7369000" y="124400"/>
            <a:ext cx="878225" cy="10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Note: Memory Safety Pressuring the C/C++ Community</a:t>
            </a:r>
            <a:endParaRPr/>
          </a:p>
        </p:txBody>
      </p:sp>
      <p:pic>
        <p:nvPicPr>
          <p:cNvPr id="321" name="Google Shape;3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925" y="977900"/>
            <a:ext cx="6414155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5"/>
          <p:cNvSpPr txBox="1"/>
          <p:nvPr/>
        </p:nvSpPr>
        <p:spPr>
          <a:xfrm>
            <a:off x="493125" y="4755875"/>
            <a:ext cx="419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https://twitter.com/seanbax/status/1839030830968012989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23" name="Google Shape;32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Rust/Python Interop </a:t>
            </a:r>
            <a:r>
              <a:rPr lang="en"/>
              <a:t>Game Plan</a:t>
            </a:r>
            <a:endParaRPr/>
          </a:p>
        </p:txBody>
      </p:sp>
      <p:sp>
        <p:nvSpPr>
          <p:cNvPr id="329" name="Google Shape;329;p46"/>
          <p:cNvSpPr txBox="1"/>
          <p:nvPr>
            <p:ph idx="1" type="body"/>
          </p:nvPr>
        </p:nvSpPr>
        <p:spPr>
          <a:xfrm>
            <a:off x="311700" y="1152475"/>
            <a:ext cx="8520600" cy="24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Move performance-critical work one layer lower from Python to Rust, and expose coarse-grained operations to Python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Many small operations - call into Rust once and do all of them there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Further: leave threading to Rust, no Python threads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Further: use async Rust for big-batch network IO and wrap in sync call in Python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Code once in Rust, profit also in other languages through bindings</a:t>
            </a:r>
            <a:endParaRPr/>
          </a:p>
        </p:txBody>
      </p:sp>
      <p:sp>
        <p:nvSpPr>
          <p:cNvPr id="330" name="Google Shape;33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46"/>
          <p:cNvSpPr txBox="1"/>
          <p:nvPr/>
        </p:nvSpPr>
        <p:spPr>
          <a:xfrm>
            <a:off x="311700" y="4680875"/>
            <a:ext cx="577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A Week of PyO3 + rust-numpy (How to Speed Up Your Data Pipeline X Times)</a:t>
            </a:r>
            <a:endParaRPr sz="1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/>
          <p:nvPr>
            <p:ph type="title"/>
          </p:nvPr>
        </p:nvSpPr>
        <p:spPr>
          <a:xfrm>
            <a:off x="311700" y="40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Accelerating Msgpack Data Pipeline - Setup</a:t>
            </a:r>
            <a:endParaRPr/>
          </a:p>
        </p:txBody>
      </p:sp>
      <p:pic>
        <p:nvPicPr>
          <p:cNvPr id="337" name="Google Shape;33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75" y="1689112"/>
            <a:ext cx="3562651" cy="24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401" y="987775"/>
            <a:ext cx="4521767" cy="38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"/>
          <p:cNvSpPr txBox="1"/>
          <p:nvPr>
            <p:ph type="title"/>
          </p:nvPr>
        </p:nvSpPr>
        <p:spPr>
          <a:xfrm>
            <a:off x="311700" y="145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Accelerating Msgpack Data Pipeline - Python Impl</a:t>
            </a:r>
            <a:endParaRPr/>
          </a:p>
        </p:txBody>
      </p:sp>
      <p:pic>
        <p:nvPicPr>
          <p:cNvPr id="345" name="Google Shape;34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18375"/>
            <a:ext cx="8520600" cy="422065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9"/>
          <p:cNvSpPr txBox="1"/>
          <p:nvPr>
            <p:ph type="title"/>
          </p:nvPr>
        </p:nvSpPr>
        <p:spPr>
          <a:xfrm>
            <a:off x="311700" y="29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Accelerating Msgpack Data Pipeline - Rust Impl</a:t>
            </a:r>
            <a:endParaRPr/>
          </a:p>
        </p:txBody>
      </p:sp>
      <p:pic>
        <p:nvPicPr>
          <p:cNvPr id="352" name="Google Shape;352;p49"/>
          <p:cNvPicPr preferRelativeResize="0"/>
          <p:nvPr/>
        </p:nvPicPr>
        <p:blipFill rotWithShape="1">
          <a:blip r:embed="rId3">
            <a:alphaModFix/>
          </a:blip>
          <a:srcRect b="0" l="4437" r="3124" t="13299"/>
          <a:stretch/>
        </p:blipFill>
        <p:spPr>
          <a:xfrm>
            <a:off x="716650" y="1106700"/>
            <a:ext cx="7710700" cy="331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 txBox="1"/>
          <p:nvPr/>
        </p:nvSpPr>
        <p:spPr>
          <a:xfrm>
            <a:off x="1124875" y="4345200"/>
            <a:ext cx="168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.  .  .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54" name="Google Shape;35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 rotWithShape="1">
          <a:blip r:embed="rId3">
            <a:alphaModFix/>
          </a:blip>
          <a:srcRect b="0" l="5060" r="0" t="0"/>
          <a:stretch/>
        </p:blipFill>
        <p:spPr>
          <a:xfrm>
            <a:off x="394038" y="1246325"/>
            <a:ext cx="8355923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25" y="381425"/>
            <a:ext cx="152094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0"/>
          <p:cNvSpPr txBox="1"/>
          <p:nvPr/>
        </p:nvSpPr>
        <p:spPr>
          <a:xfrm>
            <a:off x="834575" y="800100"/>
            <a:ext cx="168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.  .  .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62" name="Google Shape;36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 txBox="1"/>
          <p:nvPr>
            <p:ph type="title"/>
          </p:nvPr>
        </p:nvSpPr>
        <p:spPr>
          <a:xfrm>
            <a:off x="311700" y="30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Accelerating Msgpack Data Pipeline - Rust Impl</a:t>
            </a:r>
            <a:endParaRPr/>
          </a:p>
        </p:txBody>
      </p:sp>
      <p:pic>
        <p:nvPicPr>
          <p:cNvPr id="368" name="Google Shape;368;p51"/>
          <p:cNvPicPr preferRelativeResize="0"/>
          <p:nvPr/>
        </p:nvPicPr>
        <p:blipFill rotWithShape="1">
          <a:blip r:embed="rId3">
            <a:alphaModFix/>
          </a:blip>
          <a:srcRect b="0" l="0" r="0" t="5204"/>
          <a:stretch/>
        </p:blipFill>
        <p:spPr>
          <a:xfrm>
            <a:off x="152400" y="1012375"/>
            <a:ext cx="8839199" cy="3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75" y="327350"/>
            <a:ext cx="4695624" cy="4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9076" y="945550"/>
            <a:ext cx="4077450" cy="405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5325" y="202950"/>
            <a:ext cx="3152150" cy="459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8500" y="2686450"/>
            <a:ext cx="4960827" cy="13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830200" y="1636788"/>
            <a:ext cx="2195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https://github.com/pyca/cryptography/issues/5771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https://lobste.rs/s/f4chm2/dependency_on_rust_removes_support_for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https://www.reddit.com/r/rust/comments/lk5c7l/pythons_cryptography_packages_build_dependency_to/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Speed-Up</a:t>
            </a:r>
            <a:endParaRPr/>
          </a:p>
        </p:txBody>
      </p:sp>
      <p:sp>
        <p:nvSpPr>
          <p:cNvPr id="375" name="Google Shape;375;p52"/>
          <p:cNvSpPr txBox="1"/>
          <p:nvPr/>
        </p:nvSpPr>
        <p:spPr>
          <a:xfrm>
            <a:off x="311700" y="4680875"/>
            <a:ext cx="577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A Week of PyO3 + rust-numpy (How to Speed Up Your Data Pipeline X Times)</a:t>
            </a:r>
            <a:endParaRPr sz="1000"/>
          </a:p>
        </p:txBody>
      </p:sp>
      <p:sp>
        <p:nvSpPr>
          <p:cNvPr id="376" name="Google Shape;376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7" name="Google Shape;3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75288"/>
            <a:ext cx="8839204" cy="99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11175"/>
            <a:ext cx="8839199" cy="97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2"/>
          <p:cNvSpPr txBox="1"/>
          <p:nvPr/>
        </p:nvSpPr>
        <p:spPr>
          <a:xfrm>
            <a:off x="152400" y="1392525"/>
            <a:ext cx="8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1 thread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80" name="Google Shape;380;p52"/>
          <p:cNvSpPr txBox="1"/>
          <p:nvPr/>
        </p:nvSpPr>
        <p:spPr>
          <a:xfrm>
            <a:off x="152400" y="2710963"/>
            <a:ext cx="10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4 threads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Reading from File and Deserialize in Rust…</a:t>
            </a:r>
            <a:endParaRPr/>
          </a:p>
        </p:txBody>
      </p:sp>
      <p:sp>
        <p:nvSpPr>
          <p:cNvPr id="386" name="Google Shape;386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7" name="Google Shape;387;p53"/>
          <p:cNvPicPr preferRelativeResize="0"/>
          <p:nvPr/>
        </p:nvPicPr>
        <p:blipFill rotWithShape="1">
          <a:blip r:embed="rId3">
            <a:alphaModFix/>
          </a:blip>
          <a:srcRect b="0" l="0" r="0" t="1283"/>
          <a:stretch/>
        </p:blipFill>
        <p:spPr>
          <a:xfrm>
            <a:off x="152400" y="3111175"/>
            <a:ext cx="8839199" cy="96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92725"/>
            <a:ext cx="8839204" cy="96678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3"/>
          <p:cNvSpPr txBox="1"/>
          <p:nvPr/>
        </p:nvSpPr>
        <p:spPr>
          <a:xfrm>
            <a:off x="152400" y="1392525"/>
            <a:ext cx="8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1 thread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90" name="Google Shape;390;p53"/>
          <p:cNvSpPr txBox="1"/>
          <p:nvPr/>
        </p:nvSpPr>
        <p:spPr>
          <a:xfrm>
            <a:off x="152400" y="2710963"/>
            <a:ext cx="10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4 threads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91" name="Google Shape;391;p53"/>
          <p:cNvSpPr txBox="1"/>
          <p:nvPr/>
        </p:nvSpPr>
        <p:spPr>
          <a:xfrm>
            <a:off x="311700" y="4529825"/>
            <a:ext cx="577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A Week of PyO3 + rust-numpy (How to Speed Up Your Data Pipeline X Times)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msgpack-numpy-rs - msgpack-numpy, but in Rust.</a:t>
            </a:r>
            <a:endParaRPr sz="1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"/>
          <p:cNvSpPr txBox="1"/>
          <p:nvPr>
            <p:ph type="title"/>
          </p:nvPr>
        </p:nvSpPr>
        <p:spPr>
          <a:xfrm>
            <a:off x="311700" y="296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Awesome-Rust</a:t>
            </a:r>
            <a:r>
              <a:rPr lang="en"/>
              <a:t> - Rich and Thriving Ecosystem</a:t>
            </a:r>
            <a:endParaRPr/>
          </a:p>
        </p:txBody>
      </p:sp>
      <p:pic>
        <p:nvPicPr>
          <p:cNvPr id="397" name="Google Shape;3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8452" y="916200"/>
            <a:ext cx="679375" cy="400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7350" y="916200"/>
            <a:ext cx="742008" cy="400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849" y="869050"/>
            <a:ext cx="2811402" cy="41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 txBox="1"/>
          <p:nvPr>
            <p:ph type="title"/>
          </p:nvPr>
        </p:nvSpPr>
        <p:spPr>
          <a:xfrm>
            <a:off x="311700" y="1845900"/>
            <a:ext cx="8520600" cy="145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</a:t>
            </a:r>
            <a:r>
              <a:rPr lang="en"/>
              <a:t> you!</a:t>
            </a:r>
            <a:endParaRPr sz="2266"/>
          </a:p>
        </p:txBody>
      </p:sp>
      <p:sp>
        <p:nvSpPr>
          <p:cNvPr id="406" name="Google Shape;406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43936" l="0" r="0" t="0"/>
          <a:stretch/>
        </p:blipFill>
        <p:spPr>
          <a:xfrm>
            <a:off x="3022250" y="1370475"/>
            <a:ext cx="2943999" cy="301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56533"/>
          <a:stretch/>
        </p:blipFill>
        <p:spPr>
          <a:xfrm>
            <a:off x="74675" y="1632900"/>
            <a:ext cx="2906101" cy="23057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cryptography</a:t>
            </a:r>
            <a:r>
              <a:rPr lang="en"/>
              <a:t> Changelog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100" y="1415050"/>
            <a:ext cx="2923675" cy="29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209950" y="2293775"/>
            <a:ext cx="2709900" cy="303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Alternatives to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alpine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musl</a:t>
            </a:r>
            <a:r>
              <a:rPr lang="en"/>
              <a:t> vs 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glibc</a:t>
            </a:r>
            <a:r>
              <a:rPr lang="en"/>
              <a:t> - subtle but important differences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Alternatives: </a:t>
            </a:r>
            <a:r>
              <a:rPr lang="en" u="sng">
                <a:solidFill>
                  <a:schemeClr val="hlink"/>
                </a:solidFill>
                <a:hlinkClick r:id="rId3"/>
              </a:rPr>
              <a:t>distroless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4"/>
              </a:rPr>
              <a:t>wolfi</a:t>
            </a:r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269400" y="4436875"/>
            <a:ext cx="388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Why I Will Never Use Alpine Linux Ever Again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Using Alpine can make Python Docker builds 50× slower</a:t>
            </a:r>
            <a:endParaRPr sz="1000"/>
          </a:p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Ruff (2022 - 2023)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713" y="888825"/>
            <a:ext cx="5984575" cy="36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409525" y="4521200"/>
            <a:ext cx="381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Python tooling could be much, much faster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Ruff: The First 200 Releases</a:t>
            </a:r>
            <a:endParaRPr sz="1000"/>
          </a:p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Ruff (2022 - 2023)</a:t>
            </a: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442950" y="4571375"/>
            <a:ext cx="381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The Ruff Formatter</a:t>
            </a:r>
            <a:endParaRPr sz="1000"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800" y="1132450"/>
            <a:ext cx="6570400" cy="33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r>
              <a:rPr lang="en"/>
              <a:t>v (2024)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b="51655" l="0" r="0" t="0"/>
          <a:stretch/>
        </p:blipFill>
        <p:spPr>
          <a:xfrm>
            <a:off x="947050" y="969550"/>
            <a:ext cx="7249901" cy="37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351050" y="4622150"/>
            <a:ext cx="1897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uv: Python packaging in Rust</a:t>
            </a:r>
            <a:endParaRPr sz="1000"/>
          </a:p>
        </p:txBody>
      </p:sp>
      <p:sp>
        <p:nvSpPr>
          <p:cNvPr id="122" name="Google Shape;12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